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Montserrat" panose="00000500000000000000" pitchFamily="2" charset="0"/>
      <p:regular r:id="rId8"/>
    </p:embeddedFont>
    <p:embeddedFont>
      <p:font typeface="Montserrat Bold" panose="020B0604020202020204" charset="0"/>
      <p:regular r:id="rId9"/>
    </p:embeddedFont>
    <p:embeddedFont>
      <p:font typeface="Poppins Bold" panose="020B060402020202020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2" d="100"/>
          <a:sy n="42" d="100"/>
        </p:scale>
        <p:origin x="996" y="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tableStyles" Target="tableStyles.xml"/></Relationships>
</file>

<file path=ppt/media/image1.jpeg>
</file>

<file path=ppt/media/image10.jpeg>
</file>

<file path=ppt/media/image11.jpeg>
</file>

<file path=ppt/media/image2.png>
</file>

<file path=ppt/media/image3.svg>
</file>

<file path=ppt/media/image4.jpeg>
</file>

<file path=ppt/media/image5.png>
</file>

<file path=ppt/media/image6.sv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737794" y="1870283"/>
            <a:ext cx="11339010" cy="1133901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4AAD">
                    <a:alpha val="100000"/>
                  </a:srgbClr>
                </a:gs>
                <a:gs pos="100000">
                  <a:srgbClr val="CB6CE6">
                    <a:alpha val="100000"/>
                  </a:srgbClr>
                </a:gs>
              </a:gsLst>
              <a:lin ang="0"/>
            </a:gra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a:grpSpLocks noChangeAspect="1"/>
          </p:cNvGrpSpPr>
          <p:nvPr/>
        </p:nvGrpSpPr>
        <p:grpSpPr>
          <a:xfrm>
            <a:off x="-2065412" y="2542665"/>
            <a:ext cx="9994246" cy="9994246"/>
            <a:chOff x="0" y="0"/>
            <a:chExt cx="6350000" cy="6350000"/>
          </a:xfrm>
        </p:grpSpPr>
        <p:sp>
          <p:nvSpPr>
            <p:cNvPr id="6" name="Freeform 6"/>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FFFFFF"/>
            </a:solidFill>
          </p:spPr>
        </p:sp>
        <p:sp>
          <p:nvSpPr>
            <p:cNvPr id="7" name="Freeform 7"/>
            <p:cNvSpPr/>
            <p:nvPr/>
          </p:nvSpPr>
          <p:spPr>
            <a:xfrm>
              <a:off x="284320" y="415956"/>
              <a:ext cx="5781360" cy="5518089"/>
            </a:xfrm>
            <a:custGeom>
              <a:avLst/>
              <a:gdLst/>
              <a:ahLst/>
              <a:cxnLst/>
              <a:rect l="l" t="t" r="r" b="b"/>
              <a:pathLst>
                <a:path w="5781360" h="5518089">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2"/>
              <a:stretch>
                <a:fillRect l="-24572" r="-24572"/>
              </a:stretch>
            </a:blipFill>
          </p:spPr>
        </p:sp>
      </p:grpSp>
      <p:sp>
        <p:nvSpPr>
          <p:cNvPr id="8" name="TextBox 8"/>
          <p:cNvSpPr txBox="1"/>
          <p:nvPr/>
        </p:nvSpPr>
        <p:spPr>
          <a:xfrm>
            <a:off x="9669683" y="2012940"/>
            <a:ext cx="7589617" cy="1962785"/>
          </a:xfrm>
          <a:prstGeom prst="rect">
            <a:avLst/>
          </a:prstGeom>
        </p:spPr>
        <p:txBody>
          <a:bodyPr lIns="0" tIns="0" rIns="0" bIns="0" rtlCol="0" anchor="t">
            <a:spAutoFit/>
          </a:bodyPr>
          <a:lstStyle/>
          <a:p>
            <a:pPr algn="l">
              <a:lnSpc>
                <a:spcPts val="7419"/>
              </a:lnSpc>
            </a:pPr>
            <a:r>
              <a:rPr lang="en-US" sz="6999" b="1">
                <a:solidFill>
                  <a:srgbClr val="000000"/>
                </a:solidFill>
                <a:latin typeface="Poppins Bold"/>
                <a:ea typeface="Poppins Bold"/>
                <a:cs typeface="Poppins Bold"/>
                <a:sym typeface="Poppins Bold"/>
              </a:rPr>
              <a:t>ANALISIS DATA WHOLESALE</a:t>
            </a:r>
          </a:p>
        </p:txBody>
      </p:sp>
      <p:grpSp>
        <p:nvGrpSpPr>
          <p:cNvPr id="9" name="Group 9"/>
          <p:cNvGrpSpPr/>
          <p:nvPr/>
        </p:nvGrpSpPr>
        <p:grpSpPr>
          <a:xfrm>
            <a:off x="9324928" y="1870283"/>
            <a:ext cx="1267494" cy="126749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4AAD">
                    <a:alpha val="32000"/>
                  </a:srgbClr>
                </a:gs>
                <a:gs pos="100000">
                  <a:srgbClr val="CB6CE6">
                    <a:alpha val="32000"/>
                  </a:srgbClr>
                </a:gs>
              </a:gsLst>
              <a:lin ang="0"/>
            </a:gra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a:off x="942559" y="1028700"/>
            <a:ext cx="1180518" cy="365961"/>
          </a:xfrm>
          <a:custGeom>
            <a:avLst/>
            <a:gdLst/>
            <a:ahLst/>
            <a:cxnLst/>
            <a:rect l="l" t="t" r="r" b="b"/>
            <a:pathLst>
              <a:path w="1180518" h="365961">
                <a:moveTo>
                  <a:pt x="0" y="0"/>
                </a:moveTo>
                <a:lnTo>
                  <a:pt x="1180519" y="0"/>
                </a:lnTo>
                <a:lnTo>
                  <a:pt x="1180519" y="365961"/>
                </a:lnTo>
                <a:lnTo>
                  <a:pt x="0" y="36596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3" name="TextBox 13"/>
          <p:cNvSpPr txBox="1"/>
          <p:nvPr/>
        </p:nvSpPr>
        <p:spPr>
          <a:xfrm>
            <a:off x="9702357" y="4597379"/>
            <a:ext cx="7262462" cy="1504949"/>
          </a:xfrm>
          <a:prstGeom prst="rect">
            <a:avLst/>
          </a:prstGeom>
        </p:spPr>
        <p:txBody>
          <a:bodyPr lIns="0" tIns="0" rIns="0" bIns="0" rtlCol="0" anchor="t">
            <a:spAutoFit/>
          </a:bodyPr>
          <a:lstStyle/>
          <a:p>
            <a:pPr algn="l">
              <a:lnSpc>
                <a:spcPts val="3000"/>
              </a:lnSpc>
            </a:pPr>
            <a:r>
              <a:rPr lang="en-US" sz="2000">
                <a:solidFill>
                  <a:srgbClr val="000000"/>
                </a:solidFill>
                <a:latin typeface="Montserrat"/>
                <a:ea typeface="Montserrat"/>
                <a:cs typeface="Montserrat"/>
                <a:sym typeface="Montserrat"/>
              </a:rPr>
              <a:t>Data wholesale adalah data hasil penjualan yang terinput dari sesi penjualan Setiap per Bulan maupun pertahun, Data wholesale berisi tentang banyak Detail  hasil penjualan terakhir.</a:t>
            </a:r>
          </a:p>
        </p:txBody>
      </p:sp>
      <p:sp>
        <p:nvSpPr>
          <p:cNvPr id="14" name="TextBox 14"/>
          <p:cNvSpPr txBox="1"/>
          <p:nvPr/>
        </p:nvSpPr>
        <p:spPr>
          <a:xfrm>
            <a:off x="9669683" y="6302473"/>
            <a:ext cx="7262462" cy="2647949"/>
          </a:xfrm>
          <a:prstGeom prst="rect">
            <a:avLst/>
          </a:prstGeom>
        </p:spPr>
        <p:txBody>
          <a:bodyPr lIns="0" tIns="0" rIns="0" bIns="0" rtlCol="0" anchor="t">
            <a:spAutoFit/>
          </a:bodyPr>
          <a:lstStyle/>
          <a:p>
            <a:pPr algn="l">
              <a:lnSpc>
                <a:spcPts val="3000"/>
              </a:lnSpc>
            </a:pPr>
            <a:r>
              <a:rPr lang="en-US" sz="2000">
                <a:solidFill>
                  <a:srgbClr val="000000"/>
                </a:solidFill>
                <a:latin typeface="Montserrat"/>
                <a:ea typeface="Montserrat"/>
                <a:cs typeface="Montserrat"/>
                <a:sym typeface="Montserrat"/>
              </a:rPr>
              <a:t>Data tersebut dikelola dengan menyusun data - data yang penting sehingga Perusahaan memiliki visualisasi yang mudah di gali dan Dapat dengan mudah memprediksi keputusan dimasa depan untuk Memajukan Kesejahtraan produk, Meninkatkan Pembelian, menjaga kestabilan pembelian produk, dan masih banyak lagi.</a:t>
            </a:r>
          </a:p>
        </p:txBody>
      </p:sp>
      <p:grpSp>
        <p:nvGrpSpPr>
          <p:cNvPr id="15" name="Group 15"/>
          <p:cNvGrpSpPr/>
          <p:nvPr/>
        </p:nvGrpSpPr>
        <p:grpSpPr>
          <a:xfrm>
            <a:off x="9357602" y="9162446"/>
            <a:ext cx="4210149" cy="799555"/>
            <a:chOff x="0" y="0"/>
            <a:chExt cx="1108846" cy="210582"/>
          </a:xfrm>
        </p:grpSpPr>
        <p:sp>
          <p:nvSpPr>
            <p:cNvPr id="16" name="Freeform 16"/>
            <p:cNvSpPr/>
            <p:nvPr/>
          </p:nvSpPr>
          <p:spPr>
            <a:xfrm>
              <a:off x="0" y="0"/>
              <a:ext cx="1108846" cy="210582"/>
            </a:xfrm>
            <a:custGeom>
              <a:avLst/>
              <a:gdLst/>
              <a:ahLst/>
              <a:cxnLst/>
              <a:rect l="l" t="t" r="r" b="b"/>
              <a:pathLst>
                <a:path w="1108846" h="210582">
                  <a:moveTo>
                    <a:pt x="93782" y="0"/>
                  </a:moveTo>
                  <a:lnTo>
                    <a:pt x="1015063" y="0"/>
                  </a:lnTo>
                  <a:cubicBezTo>
                    <a:pt x="1066858" y="0"/>
                    <a:pt x="1108846" y="41988"/>
                    <a:pt x="1108846" y="93782"/>
                  </a:cubicBezTo>
                  <a:lnTo>
                    <a:pt x="1108846" y="116800"/>
                  </a:lnTo>
                  <a:cubicBezTo>
                    <a:pt x="1108846" y="168595"/>
                    <a:pt x="1066858" y="210582"/>
                    <a:pt x="1015063" y="210582"/>
                  </a:cubicBezTo>
                  <a:lnTo>
                    <a:pt x="93782" y="210582"/>
                  </a:lnTo>
                  <a:cubicBezTo>
                    <a:pt x="41988" y="210582"/>
                    <a:pt x="0" y="168595"/>
                    <a:pt x="0" y="116800"/>
                  </a:cubicBezTo>
                  <a:lnTo>
                    <a:pt x="0" y="93782"/>
                  </a:lnTo>
                  <a:cubicBezTo>
                    <a:pt x="0" y="41988"/>
                    <a:pt x="41988" y="0"/>
                    <a:pt x="93782" y="0"/>
                  </a:cubicBezTo>
                  <a:close/>
                </a:path>
              </a:pathLst>
            </a:custGeom>
            <a:gradFill rotWithShape="1">
              <a:gsLst>
                <a:gs pos="0">
                  <a:srgbClr val="004AAD">
                    <a:alpha val="100000"/>
                  </a:srgbClr>
                </a:gs>
                <a:gs pos="100000">
                  <a:srgbClr val="CB6CE6">
                    <a:alpha val="100000"/>
                  </a:srgbClr>
                </a:gs>
              </a:gsLst>
              <a:lin ang="0"/>
            </a:gradFill>
            <a:ln cap="rnd">
              <a:noFill/>
              <a:prstDash val="solid"/>
              <a:round/>
            </a:ln>
          </p:spPr>
        </p:sp>
        <p:sp>
          <p:nvSpPr>
            <p:cNvPr id="17" name="TextBox 17"/>
            <p:cNvSpPr txBox="1"/>
            <p:nvPr/>
          </p:nvSpPr>
          <p:spPr>
            <a:xfrm>
              <a:off x="0" y="-38100"/>
              <a:ext cx="1108846" cy="248682"/>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9488506" y="9312735"/>
            <a:ext cx="3975986" cy="432434"/>
          </a:xfrm>
          <a:prstGeom prst="rect">
            <a:avLst/>
          </a:prstGeom>
        </p:spPr>
        <p:txBody>
          <a:bodyPr lIns="0" tIns="0" rIns="0" bIns="0" rtlCol="0" anchor="t">
            <a:spAutoFit/>
          </a:bodyPr>
          <a:lstStyle/>
          <a:p>
            <a:pPr algn="ctr">
              <a:lnSpc>
                <a:spcPts val="3600"/>
              </a:lnSpc>
            </a:pPr>
            <a:r>
              <a:rPr lang="en-US" sz="2400" b="1">
                <a:solidFill>
                  <a:srgbClr val="FFFFFF"/>
                </a:solidFill>
                <a:latin typeface="Montserrat Bold"/>
                <a:ea typeface="Montserrat Bold"/>
                <a:cs typeface="Montserrat Bold"/>
                <a:sym typeface="Montserrat Bold"/>
              </a:rPr>
              <a:t>PTI FINAL TASK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990753" y="-231347"/>
            <a:ext cx="10749694" cy="1074969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4AAD">
                    <a:alpha val="100000"/>
                  </a:srgbClr>
                </a:gs>
                <a:gs pos="100000">
                  <a:srgbClr val="CB6CE6">
                    <a:alpha val="100000"/>
                  </a:srgbClr>
                </a:gs>
              </a:gsLst>
              <a:lin ang="0"/>
            </a:gra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a:grpSpLocks noChangeAspect="1"/>
          </p:cNvGrpSpPr>
          <p:nvPr/>
        </p:nvGrpSpPr>
        <p:grpSpPr>
          <a:xfrm>
            <a:off x="1028700" y="1500675"/>
            <a:ext cx="7691817" cy="7661771"/>
            <a:chOff x="0" y="0"/>
            <a:chExt cx="6502400" cy="6477000"/>
          </a:xfrm>
        </p:grpSpPr>
        <p:sp>
          <p:nvSpPr>
            <p:cNvPr id="6" name="Freeform 6"/>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2"/>
              <a:stretch>
                <a:fillRect l="-11930" r="-37493"/>
              </a:stretch>
            </a:blipFill>
          </p:spPr>
        </p:sp>
        <p:sp>
          <p:nvSpPr>
            <p:cNvPr id="7" name="Freeform 7"/>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FFFFF"/>
            </a:solidFill>
          </p:spPr>
        </p:sp>
      </p:grpSp>
      <p:sp>
        <p:nvSpPr>
          <p:cNvPr id="8" name="TextBox 8"/>
          <p:cNvSpPr txBox="1"/>
          <p:nvPr/>
        </p:nvSpPr>
        <p:spPr>
          <a:xfrm>
            <a:off x="9425697" y="2418743"/>
            <a:ext cx="7770545" cy="1962785"/>
          </a:xfrm>
          <a:prstGeom prst="rect">
            <a:avLst/>
          </a:prstGeom>
        </p:spPr>
        <p:txBody>
          <a:bodyPr lIns="0" tIns="0" rIns="0" bIns="0" rtlCol="0" anchor="t">
            <a:spAutoFit/>
          </a:bodyPr>
          <a:lstStyle/>
          <a:p>
            <a:pPr algn="l">
              <a:lnSpc>
                <a:spcPts val="7419"/>
              </a:lnSpc>
            </a:pPr>
            <a:r>
              <a:rPr lang="en-US" sz="6999" b="1">
                <a:solidFill>
                  <a:srgbClr val="000000"/>
                </a:solidFill>
                <a:latin typeface="Poppins Bold"/>
                <a:ea typeface="Poppins Bold"/>
                <a:cs typeface="Poppins Bold"/>
                <a:sym typeface="Poppins Bold"/>
              </a:rPr>
              <a:t>PENGELUARAN OLEH KONSUMEN</a:t>
            </a:r>
          </a:p>
        </p:txBody>
      </p:sp>
      <p:grpSp>
        <p:nvGrpSpPr>
          <p:cNvPr id="9" name="Group 9"/>
          <p:cNvGrpSpPr/>
          <p:nvPr/>
        </p:nvGrpSpPr>
        <p:grpSpPr>
          <a:xfrm>
            <a:off x="9040016" y="2276086"/>
            <a:ext cx="1267494" cy="126749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4AAD">
                    <a:alpha val="32000"/>
                  </a:srgbClr>
                </a:gs>
                <a:gs pos="100000">
                  <a:srgbClr val="CB6CE6">
                    <a:alpha val="32000"/>
                  </a:srgbClr>
                </a:gs>
              </a:gsLst>
              <a:lin ang="0"/>
            </a:gra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a:off x="1028700" y="1028700"/>
            <a:ext cx="1180518" cy="365961"/>
          </a:xfrm>
          <a:custGeom>
            <a:avLst/>
            <a:gdLst/>
            <a:ahLst/>
            <a:cxnLst/>
            <a:rect l="l" t="t" r="r" b="b"/>
            <a:pathLst>
              <a:path w="1180518" h="365961">
                <a:moveTo>
                  <a:pt x="0" y="0"/>
                </a:moveTo>
                <a:lnTo>
                  <a:pt x="1180518" y="0"/>
                </a:lnTo>
                <a:lnTo>
                  <a:pt x="1180518" y="365961"/>
                </a:lnTo>
                <a:lnTo>
                  <a:pt x="0" y="36596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3" name="Group 13"/>
          <p:cNvGrpSpPr/>
          <p:nvPr/>
        </p:nvGrpSpPr>
        <p:grpSpPr>
          <a:xfrm>
            <a:off x="9535501" y="4958591"/>
            <a:ext cx="940601" cy="906804"/>
            <a:chOff x="0" y="0"/>
            <a:chExt cx="513982" cy="495514"/>
          </a:xfrm>
        </p:grpSpPr>
        <p:sp>
          <p:nvSpPr>
            <p:cNvPr id="14" name="Freeform 14"/>
            <p:cNvSpPr/>
            <p:nvPr/>
          </p:nvSpPr>
          <p:spPr>
            <a:xfrm>
              <a:off x="0" y="0"/>
              <a:ext cx="513982" cy="495514"/>
            </a:xfrm>
            <a:custGeom>
              <a:avLst/>
              <a:gdLst/>
              <a:ahLst/>
              <a:cxnLst/>
              <a:rect l="l" t="t" r="r" b="b"/>
              <a:pathLst>
                <a:path w="513982" h="495514">
                  <a:moveTo>
                    <a:pt x="172847" y="0"/>
                  </a:moveTo>
                  <a:lnTo>
                    <a:pt x="341135" y="0"/>
                  </a:lnTo>
                  <a:cubicBezTo>
                    <a:pt x="436596" y="0"/>
                    <a:pt x="513982" y="77386"/>
                    <a:pt x="513982" y="172847"/>
                  </a:cubicBezTo>
                  <a:lnTo>
                    <a:pt x="513982" y="322667"/>
                  </a:lnTo>
                  <a:cubicBezTo>
                    <a:pt x="513982" y="418128"/>
                    <a:pt x="436596" y="495514"/>
                    <a:pt x="341135" y="495514"/>
                  </a:cubicBezTo>
                  <a:lnTo>
                    <a:pt x="172847" y="495514"/>
                  </a:lnTo>
                  <a:cubicBezTo>
                    <a:pt x="77386" y="495514"/>
                    <a:pt x="0" y="418128"/>
                    <a:pt x="0" y="322667"/>
                  </a:cubicBezTo>
                  <a:lnTo>
                    <a:pt x="0" y="172847"/>
                  </a:lnTo>
                  <a:cubicBezTo>
                    <a:pt x="0" y="77386"/>
                    <a:pt x="77386" y="0"/>
                    <a:pt x="172847" y="0"/>
                  </a:cubicBezTo>
                  <a:close/>
                </a:path>
              </a:pathLst>
            </a:custGeom>
            <a:gradFill rotWithShape="1">
              <a:gsLst>
                <a:gs pos="0">
                  <a:srgbClr val="004AAD">
                    <a:alpha val="100000"/>
                  </a:srgbClr>
                </a:gs>
                <a:gs pos="100000">
                  <a:srgbClr val="CB6CE6">
                    <a:alpha val="100000"/>
                  </a:srgbClr>
                </a:gs>
              </a:gsLst>
              <a:lin ang="0"/>
            </a:gradFill>
            <a:ln cap="rnd">
              <a:noFill/>
              <a:prstDash val="solid"/>
              <a:round/>
            </a:ln>
          </p:spPr>
        </p:sp>
        <p:sp>
          <p:nvSpPr>
            <p:cNvPr id="15" name="TextBox 15"/>
            <p:cNvSpPr txBox="1"/>
            <p:nvPr/>
          </p:nvSpPr>
          <p:spPr>
            <a:xfrm>
              <a:off x="0" y="0"/>
              <a:ext cx="513982" cy="495514"/>
            </a:xfrm>
            <a:prstGeom prst="rect">
              <a:avLst/>
            </a:prstGeom>
          </p:spPr>
          <p:txBody>
            <a:bodyPr lIns="50800" tIns="50800" rIns="50800" bIns="50800" rtlCol="0" anchor="ctr"/>
            <a:lstStyle/>
            <a:p>
              <a:pPr algn="ctr">
                <a:lnSpc>
                  <a:spcPts val="2160"/>
                </a:lnSpc>
              </a:pPr>
              <a:endParaRPr/>
            </a:p>
          </p:txBody>
        </p:sp>
      </p:grpSp>
      <p:grpSp>
        <p:nvGrpSpPr>
          <p:cNvPr id="16" name="Group 16"/>
          <p:cNvGrpSpPr/>
          <p:nvPr/>
        </p:nvGrpSpPr>
        <p:grpSpPr>
          <a:xfrm>
            <a:off x="9535501" y="6425440"/>
            <a:ext cx="940601" cy="906804"/>
            <a:chOff x="0" y="0"/>
            <a:chExt cx="513982" cy="495514"/>
          </a:xfrm>
        </p:grpSpPr>
        <p:sp>
          <p:nvSpPr>
            <p:cNvPr id="17" name="Freeform 17"/>
            <p:cNvSpPr/>
            <p:nvPr/>
          </p:nvSpPr>
          <p:spPr>
            <a:xfrm>
              <a:off x="0" y="0"/>
              <a:ext cx="513982" cy="495514"/>
            </a:xfrm>
            <a:custGeom>
              <a:avLst/>
              <a:gdLst/>
              <a:ahLst/>
              <a:cxnLst/>
              <a:rect l="l" t="t" r="r" b="b"/>
              <a:pathLst>
                <a:path w="513982" h="495514">
                  <a:moveTo>
                    <a:pt x="172847" y="0"/>
                  </a:moveTo>
                  <a:lnTo>
                    <a:pt x="341135" y="0"/>
                  </a:lnTo>
                  <a:cubicBezTo>
                    <a:pt x="436596" y="0"/>
                    <a:pt x="513982" y="77386"/>
                    <a:pt x="513982" y="172847"/>
                  </a:cubicBezTo>
                  <a:lnTo>
                    <a:pt x="513982" y="322667"/>
                  </a:lnTo>
                  <a:cubicBezTo>
                    <a:pt x="513982" y="418128"/>
                    <a:pt x="436596" y="495514"/>
                    <a:pt x="341135" y="495514"/>
                  </a:cubicBezTo>
                  <a:lnTo>
                    <a:pt x="172847" y="495514"/>
                  </a:lnTo>
                  <a:cubicBezTo>
                    <a:pt x="77386" y="495514"/>
                    <a:pt x="0" y="418128"/>
                    <a:pt x="0" y="322667"/>
                  </a:cubicBezTo>
                  <a:lnTo>
                    <a:pt x="0" y="172847"/>
                  </a:lnTo>
                  <a:cubicBezTo>
                    <a:pt x="0" y="77386"/>
                    <a:pt x="77386" y="0"/>
                    <a:pt x="172847" y="0"/>
                  </a:cubicBezTo>
                  <a:close/>
                </a:path>
              </a:pathLst>
            </a:custGeom>
            <a:gradFill rotWithShape="1">
              <a:gsLst>
                <a:gs pos="0">
                  <a:srgbClr val="004AAD">
                    <a:alpha val="100000"/>
                  </a:srgbClr>
                </a:gs>
                <a:gs pos="100000">
                  <a:srgbClr val="CB6CE6">
                    <a:alpha val="100000"/>
                  </a:srgbClr>
                </a:gs>
              </a:gsLst>
              <a:lin ang="0"/>
            </a:gradFill>
            <a:ln cap="rnd">
              <a:noFill/>
              <a:prstDash val="solid"/>
              <a:round/>
            </a:ln>
          </p:spPr>
        </p:sp>
        <p:sp>
          <p:nvSpPr>
            <p:cNvPr id="18" name="TextBox 18"/>
            <p:cNvSpPr txBox="1"/>
            <p:nvPr/>
          </p:nvSpPr>
          <p:spPr>
            <a:xfrm>
              <a:off x="0" y="0"/>
              <a:ext cx="513982" cy="495514"/>
            </a:xfrm>
            <a:prstGeom prst="rect">
              <a:avLst/>
            </a:prstGeom>
          </p:spPr>
          <p:txBody>
            <a:bodyPr lIns="50800" tIns="50800" rIns="50800" bIns="50800" rtlCol="0" anchor="ctr"/>
            <a:lstStyle/>
            <a:p>
              <a:pPr algn="ctr">
                <a:lnSpc>
                  <a:spcPts val="2160"/>
                </a:lnSpc>
              </a:pPr>
              <a:endParaRPr/>
            </a:p>
          </p:txBody>
        </p:sp>
      </p:grpSp>
      <p:sp>
        <p:nvSpPr>
          <p:cNvPr id="19" name="TextBox 19"/>
          <p:cNvSpPr txBox="1"/>
          <p:nvPr/>
        </p:nvSpPr>
        <p:spPr>
          <a:xfrm>
            <a:off x="10874168" y="4895613"/>
            <a:ext cx="6322074" cy="742949"/>
          </a:xfrm>
          <a:prstGeom prst="rect">
            <a:avLst/>
          </a:prstGeom>
        </p:spPr>
        <p:txBody>
          <a:bodyPr lIns="0" tIns="0" rIns="0" bIns="0" rtlCol="0" anchor="t">
            <a:spAutoFit/>
          </a:bodyPr>
          <a:lstStyle/>
          <a:p>
            <a:pPr algn="l">
              <a:lnSpc>
                <a:spcPts val="3000"/>
              </a:lnSpc>
            </a:pPr>
            <a:r>
              <a:rPr lang="en-US" sz="2000">
                <a:solidFill>
                  <a:srgbClr val="000000"/>
                </a:solidFill>
                <a:latin typeface="Montserrat"/>
                <a:ea typeface="Montserrat"/>
                <a:cs typeface="Montserrat"/>
                <a:sym typeface="Montserrat"/>
              </a:rPr>
              <a:t>Jumblah data yang masuk memiliki 441 Data dengan 10 Entitas untuk mewakili data tersebut</a:t>
            </a:r>
          </a:p>
        </p:txBody>
      </p:sp>
      <p:sp>
        <p:nvSpPr>
          <p:cNvPr id="20" name="TextBox 20"/>
          <p:cNvSpPr txBox="1"/>
          <p:nvPr/>
        </p:nvSpPr>
        <p:spPr>
          <a:xfrm>
            <a:off x="10874168" y="6362462"/>
            <a:ext cx="6322074" cy="3790949"/>
          </a:xfrm>
          <a:prstGeom prst="rect">
            <a:avLst/>
          </a:prstGeom>
        </p:spPr>
        <p:txBody>
          <a:bodyPr lIns="0" tIns="0" rIns="0" bIns="0" rtlCol="0" anchor="t">
            <a:spAutoFit/>
          </a:bodyPr>
          <a:lstStyle/>
          <a:p>
            <a:pPr algn="l">
              <a:lnSpc>
                <a:spcPts val="3000"/>
              </a:lnSpc>
            </a:pPr>
            <a:r>
              <a:rPr lang="en-US" sz="2000">
                <a:solidFill>
                  <a:srgbClr val="000000"/>
                </a:solidFill>
                <a:latin typeface="Montserrat"/>
                <a:ea typeface="Montserrat"/>
                <a:cs typeface="Montserrat"/>
                <a:sym typeface="Montserrat"/>
              </a:rPr>
              <a:t>Besar jumblah pengeluaran rata - rata oleh konsumen</a:t>
            </a:r>
          </a:p>
          <a:p>
            <a:pPr algn="l">
              <a:lnSpc>
                <a:spcPts val="3000"/>
              </a:lnSpc>
            </a:pPr>
            <a:r>
              <a:rPr lang="en-US" sz="2000">
                <a:solidFill>
                  <a:srgbClr val="000000"/>
                </a:solidFill>
                <a:latin typeface="Montserrat"/>
                <a:ea typeface="Montserrat"/>
                <a:cs typeface="Montserrat"/>
                <a:sym typeface="Montserrat"/>
              </a:rPr>
              <a:t>Produk:</a:t>
            </a:r>
          </a:p>
          <a:p>
            <a:pPr algn="l">
              <a:lnSpc>
                <a:spcPts val="3000"/>
              </a:lnSpc>
            </a:pPr>
            <a:r>
              <a:rPr lang="en-US" sz="2000">
                <a:solidFill>
                  <a:srgbClr val="000000"/>
                </a:solidFill>
                <a:latin typeface="Montserrat"/>
                <a:ea typeface="Montserrat"/>
                <a:cs typeface="Montserrat"/>
                <a:sym typeface="Montserrat"/>
              </a:rPr>
              <a:t>Fresh: 12jt</a:t>
            </a:r>
          </a:p>
          <a:p>
            <a:pPr algn="l">
              <a:lnSpc>
                <a:spcPts val="3000"/>
              </a:lnSpc>
            </a:pPr>
            <a:r>
              <a:rPr lang="en-US" sz="2000">
                <a:solidFill>
                  <a:srgbClr val="000000"/>
                </a:solidFill>
                <a:latin typeface="Montserrat"/>
                <a:ea typeface="Montserrat"/>
                <a:cs typeface="Montserrat"/>
                <a:sym typeface="Montserrat"/>
              </a:rPr>
              <a:t>Grocery: 7jt</a:t>
            </a:r>
          </a:p>
          <a:p>
            <a:pPr algn="l">
              <a:lnSpc>
                <a:spcPts val="3000"/>
              </a:lnSpc>
            </a:pPr>
            <a:r>
              <a:rPr lang="en-US" sz="2000">
                <a:solidFill>
                  <a:srgbClr val="000000"/>
                </a:solidFill>
                <a:latin typeface="Montserrat"/>
                <a:ea typeface="Montserrat"/>
                <a:cs typeface="Montserrat"/>
                <a:sym typeface="Montserrat"/>
              </a:rPr>
              <a:t>Milk: 5jt</a:t>
            </a:r>
          </a:p>
          <a:p>
            <a:pPr algn="l">
              <a:lnSpc>
                <a:spcPts val="3000"/>
              </a:lnSpc>
            </a:pPr>
            <a:r>
              <a:rPr lang="en-US" sz="2000">
                <a:solidFill>
                  <a:srgbClr val="000000"/>
                </a:solidFill>
                <a:latin typeface="Montserrat"/>
                <a:ea typeface="Montserrat"/>
                <a:cs typeface="Montserrat"/>
                <a:sym typeface="Montserrat"/>
              </a:rPr>
              <a:t>Frozen: 3jt</a:t>
            </a:r>
          </a:p>
          <a:p>
            <a:pPr algn="l">
              <a:lnSpc>
                <a:spcPts val="3000"/>
              </a:lnSpc>
            </a:pPr>
            <a:r>
              <a:rPr lang="en-US" sz="2000">
                <a:solidFill>
                  <a:srgbClr val="000000"/>
                </a:solidFill>
                <a:latin typeface="Montserrat"/>
                <a:ea typeface="Montserrat"/>
                <a:cs typeface="Montserrat"/>
                <a:sym typeface="Montserrat"/>
              </a:rPr>
              <a:t>Detergent: 2jt</a:t>
            </a:r>
          </a:p>
          <a:p>
            <a:pPr algn="l">
              <a:lnSpc>
                <a:spcPts val="3000"/>
              </a:lnSpc>
            </a:pPr>
            <a:r>
              <a:rPr lang="en-US" sz="2000">
                <a:solidFill>
                  <a:srgbClr val="000000"/>
                </a:solidFill>
                <a:latin typeface="Montserrat"/>
                <a:ea typeface="Montserrat"/>
                <a:cs typeface="Montserrat"/>
                <a:sym typeface="Montserrat"/>
              </a:rPr>
              <a:t>Delicassen: 1jt</a:t>
            </a:r>
          </a:p>
          <a:p>
            <a:pPr algn="l">
              <a:lnSpc>
                <a:spcPts val="3000"/>
              </a:lnSpc>
            </a:pPr>
            <a:endParaRPr lang="en-US" sz="2000">
              <a:solidFill>
                <a:srgbClr val="000000"/>
              </a:solidFill>
              <a:latin typeface="Montserrat"/>
              <a:ea typeface="Montserrat"/>
              <a:cs typeface="Montserrat"/>
              <a:sym typeface="Montserrat"/>
            </a:endParaRPr>
          </a:p>
        </p:txBody>
      </p:sp>
      <p:sp>
        <p:nvSpPr>
          <p:cNvPr id="21" name="TextBox 21"/>
          <p:cNvSpPr txBox="1"/>
          <p:nvPr/>
        </p:nvSpPr>
        <p:spPr>
          <a:xfrm>
            <a:off x="9650560" y="5193297"/>
            <a:ext cx="710483" cy="396133"/>
          </a:xfrm>
          <a:prstGeom prst="rect">
            <a:avLst/>
          </a:prstGeom>
        </p:spPr>
        <p:txBody>
          <a:bodyPr lIns="0" tIns="0" rIns="0" bIns="0" rtlCol="0" anchor="t">
            <a:spAutoFit/>
          </a:bodyPr>
          <a:lstStyle/>
          <a:p>
            <a:pPr algn="ctr">
              <a:lnSpc>
                <a:spcPts val="3362"/>
              </a:lnSpc>
            </a:pPr>
            <a:r>
              <a:rPr lang="en-US" sz="2401" b="1">
                <a:solidFill>
                  <a:srgbClr val="FFFFFF"/>
                </a:solidFill>
                <a:latin typeface="Montserrat Bold"/>
                <a:ea typeface="Montserrat Bold"/>
                <a:cs typeface="Montserrat Bold"/>
                <a:sym typeface="Montserrat Bold"/>
              </a:rPr>
              <a:t>01</a:t>
            </a:r>
          </a:p>
        </p:txBody>
      </p:sp>
      <p:sp>
        <p:nvSpPr>
          <p:cNvPr id="22" name="TextBox 22"/>
          <p:cNvSpPr txBox="1"/>
          <p:nvPr/>
        </p:nvSpPr>
        <p:spPr>
          <a:xfrm>
            <a:off x="9660085" y="6696216"/>
            <a:ext cx="710483" cy="396133"/>
          </a:xfrm>
          <a:prstGeom prst="rect">
            <a:avLst/>
          </a:prstGeom>
        </p:spPr>
        <p:txBody>
          <a:bodyPr lIns="0" tIns="0" rIns="0" bIns="0" rtlCol="0" anchor="t">
            <a:spAutoFit/>
          </a:bodyPr>
          <a:lstStyle/>
          <a:p>
            <a:pPr algn="ctr">
              <a:lnSpc>
                <a:spcPts val="3362"/>
              </a:lnSpc>
            </a:pPr>
            <a:r>
              <a:rPr lang="en-US" sz="2401" b="1">
                <a:solidFill>
                  <a:srgbClr val="FFFFFF"/>
                </a:solidFill>
                <a:latin typeface="Montserrat Bold"/>
                <a:ea typeface="Montserrat Bold"/>
                <a:cs typeface="Montserrat Bold"/>
                <a:sym typeface="Montserrat Bold"/>
              </a:rPr>
              <a:t>02</a:t>
            </a:r>
          </a:p>
        </p:txBody>
      </p:sp>
      <p:sp>
        <p:nvSpPr>
          <p:cNvPr id="23" name="TextBox 23"/>
          <p:cNvSpPr txBox="1"/>
          <p:nvPr/>
        </p:nvSpPr>
        <p:spPr>
          <a:xfrm>
            <a:off x="9669610" y="8192812"/>
            <a:ext cx="710483" cy="396133"/>
          </a:xfrm>
          <a:prstGeom prst="rect">
            <a:avLst/>
          </a:prstGeom>
        </p:spPr>
        <p:txBody>
          <a:bodyPr lIns="0" tIns="0" rIns="0" bIns="0" rtlCol="0" anchor="t">
            <a:spAutoFit/>
          </a:bodyPr>
          <a:lstStyle/>
          <a:p>
            <a:pPr algn="ctr">
              <a:lnSpc>
                <a:spcPts val="3362"/>
              </a:lnSpc>
            </a:pPr>
            <a:r>
              <a:rPr lang="en-US" sz="2401" b="1">
                <a:solidFill>
                  <a:srgbClr val="FFFFFF"/>
                </a:solidFill>
                <a:latin typeface="Montserrat Bold"/>
                <a:ea typeface="Montserrat Bold"/>
                <a:cs typeface="Montserrat Bold"/>
                <a:sym typeface="Montserrat Bold"/>
              </a:rPr>
              <a:t>03</a:t>
            </a:r>
          </a:p>
        </p:txBody>
      </p:sp>
      <p:grpSp>
        <p:nvGrpSpPr>
          <p:cNvPr id="24" name="Group 24"/>
          <p:cNvGrpSpPr/>
          <p:nvPr/>
        </p:nvGrpSpPr>
        <p:grpSpPr>
          <a:xfrm>
            <a:off x="15910415" y="603186"/>
            <a:ext cx="1496518" cy="1496518"/>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gradFill>
                <a:gsLst>
                  <a:gs pos="0">
                    <a:srgbClr val="004AAD">
                      <a:alpha val="100000"/>
                    </a:srgbClr>
                  </a:gs>
                  <a:gs pos="100000">
                    <a:srgbClr val="CB6CE6">
                      <a:alpha val="100000"/>
                    </a:srgbClr>
                  </a:gs>
                </a:gsLst>
                <a:lin ang="0"/>
              </a:gradFill>
              <a:prstDash val="solid"/>
              <a:miter/>
            </a:ln>
          </p:spPr>
        </p:sp>
        <p:sp>
          <p:nvSpPr>
            <p:cNvPr id="26" name="TextBox 2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7" name="TextBox 27"/>
          <p:cNvSpPr txBox="1"/>
          <p:nvPr/>
        </p:nvSpPr>
        <p:spPr>
          <a:xfrm>
            <a:off x="15781181" y="1110846"/>
            <a:ext cx="1710741" cy="452623"/>
          </a:xfrm>
          <a:prstGeom prst="rect">
            <a:avLst/>
          </a:prstGeom>
        </p:spPr>
        <p:txBody>
          <a:bodyPr lIns="0" tIns="0" rIns="0" bIns="0" rtlCol="0" anchor="t">
            <a:spAutoFit/>
          </a:bodyPr>
          <a:lstStyle/>
          <a:p>
            <a:pPr algn="ctr">
              <a:lnSpc>
                <a:spcPts val="1820"/>
              </a:lnSpc>
              <a:spcBef>
                <a:spcPct val="0"/>
              </a:spcBef>
            </a:pPr>
            <a:r>
              <a:rPr lang="en-US" sz="1300" b="1">
                <a:solidFill>
                  <a:srgbClr val="000000"/>
                </a:solidFill>
                <a:latin typeface="Montserrat Bold"/>
                <a:ea typeface="Montserrat Bold"/>
                <a:cs typeface="Montserrat Bold"/>
                <a:sym typeface="Montserrat Bold"/>
              </a:rPr>
              <a:t>TEKNOLOGI INFORMASI</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41697" y="473952"/>
            <a:ext cx="1496518" cy="149651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gradFill>
                <a:gsLst>
                  <a:gs pos="0">
                    <a:srgbClr val="004AAD">
                      <a:alpha val="100000"/>
                    </a:srgbClr>
                  </a:gs>
                  <a:gs pos="100000">
                    <a:srgbClr val="CB6CE6">
                      <a:alpha val="100000"/>
                    </a:srgbClr>
                  </a:gs>
                </a:gsLst>
                <a:lin ang="0"/>
              </a:gra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373455" y="2202569"/>
            <a:ext cx="6731823" cy="1962785"/>
          </a:xfrm>
          <a:prstGeom prst="rect">
            <a:avLst/>
          </a:prstGeom>
        </p:spPr>
        <p:txBody>
          <a:bodyPr lIns="0" tIns="0" rIns="0" bIns="0" rtlCol="0" anchor="t">
            <a:spAutoFit/>
          </a:bodyPr>
          <a:lstStyle/>
          <a:p>
            <a:pPr algn="l">
              <a:lnSpc>
                <a:spcPts val="7419"/>
              </a:lnSpc>
            </a:pPr>
            <a:r>
              <a:rPr lang="en-US" sz="6999" b="1">
                <a:solidFill>
                  <a:srgbClr val="000000"/>
                </a:solidFill>
                <a:latin typeface="Poppins Bold"/>
                <a:ea typeface="Poppins Bold"/>
                <a:cs typeface="Poppins Bold"/>
                <a:sym typeface="Poppins Bold"/>
              </a:rPr>
              <a:t>PENGELUARAN PELANGGAN</a:t>
            </a:r>
          </a:p>
        </p:txBody>
      </p:sp>
      <p:grpSp>
        <p:nvGrpSpPr>
          <p:cNvPr id="6" name="Group 6"/>
          <p:cNvGrpSpPr/>
          <p:nvPr/>
        </p:nvGrpSpPr>
        <p:grpSpPr>
          <a:xfrm>
            <a:off x="1028700" y="2897860"/>
            <a:ext cx="1267494" cy="126749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4AAD">
                    <a:alpha val="32000"/>
                  </a:srgbClr>
                </a:gs>
                <a:gs pos="100000">
                  <a:srgbClr val="CB6CE6">
                    <a:alpha val="32000"/>
                  </a:srgbClr>
                </a:gs>
              </a:gsLst>
              <a:lin ang="0"/>
            </a:gra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16078782" y="1010187"/>
            <a:ext cx="1180518" cy="365961"/>
          </a:xfrm>
          <a:custGeom>
            <a:avLst/>
            <a:gdLst/>
            <a:ahLst/>
            <a:cxnLst/>
            <a:rect l="l" t="t" r="r" b="b"/>
            <a:pathLst>
              <a:path w="1180518" h="365961">
                <a:moveTo>
                  <a:pt x="0" y="0"/>
                </a:moveTo>
                <a:lnTo>
                  <a:pt x="1180518" y="0"/>
                </a:lnTo>
                <a:lnTo>
                  <a:pt x="1180518" y="365961"/>
                </a:lnTo>
                <a:lnTo>
                  <a:pt x="0" y="3659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8832672" y="2154685"/>
            <a:ext cx="7836369" cy="5977630"/>
            <a:chOff x="0" y="0"/>
            <a:chExt cx="1065539" cy="812800"/>
          </a:xfrm>
        </p:grpSpPr>
        <p:sp>
          <p:nvSpPr>
            <p:cNvPr id="11" name="Freeform 11"/>
            <p:cNvSpPr/>
            <p:nvPr/>
          </p:nvSpPr>
          <p:spPr>
            <a:xfrm>
              <a:off x="0" y="0"/>
              <a:ext cx="1065539" cy="812800"/>
            </a:xfrm>
            <a:custGeom>
              <a:avLst/>
              <a:gdLst/>
              <a:ahLst/>
              <a:cxnLst/>
              <a:rect l="l" t="t" r="r" b="b"/>
              <a:pathLst>
                <a:path w="1065539" h="812800">
                  <a:moveTo>
                    <a:pt x="0" y="0"/>
                  </a:moveTo>
                  <a:lnTo>
                    <a:pt x="1065539" y="0"/>
                  </a:lnTo>
                  <a:lnTo>
                    <a:pt x="1065539" y="812800"/>
                  </a:lnTo>
                  <a:lnTo>
                    <a:pt x="0" y="812800"/>
                  </a:lnTo>
                  <a:close/>
                </a:path>
              </a:pathLst>
            </a:custGeom>
            <a:blipFill>
              <a:blip r:embed="rId4"/>
              <a:stretch>
                <a:fillRect l="-2664" r="-2664"/>
              </a:stretch>
            </a:blipFill>
          </p:spPr>
        </p:sp>
      </p:grpSp>
      <p:sp>
        <p:nvSpPr>
          <p:cNvPr id="12" name="TextBox 12"/>
          <p:cNvSpPr txBox="1"/>
          <p:nvPr/>
        </p:nvSpPr>
        <p:spPr>
          <a:xfrm>
            <a:off x="712462" y="981612"/>
            <a:ext cx="1710741" cy="452623"/>
          </a:xfrm>
          <a:prstGeom prst="rect">
            <a:avLst/>
          </a:prstGeom>
        </p:spPr>
        <p:txBody>
          <a:bodyPr lIns="0" tIns="0" rIns="0" bIns="0" rtlCol="0" anchor="t">
            <a:spAutoFit/>
          </a:bodyPr>
          <a:lstStyle/>
          <a:p>
            <a:pPr algn="ctr">
              <a:lnSpc>
                <a:spcPts val="1820"/>
              </a:lnSpc>
              <a:spcBef>
                <a:spcPct val="0"/>
              </a:spcBef>
            </a:pPr>
            <a:r>
              <a:rPr lang="en-US" sz="1300" b="1">
                <a:solidFill>
                  <a:srgbClr val="000000"/>
                </a:solidFill>
                <a:latin typeface="Montserrat Bold"/>
                <a:ea typeface="Montserrat Bold"/>
                <a:cs typeface="Montserrat Bold"/>
                <a:sym typeface="Montserrat Bold"/>
              </a:rPr>
              <a:t>TEKNOLOGI INFORMASI</a:t>
            </a:r>
          </a:p>
        </p:txBody>
      </p:sp>
      <p:sp>
        <p:nvSpPr>
          <p:cNvPr id="13" name="TextBox 13"/>
          <p:cNvSpPr txBox="1"/>
          <p:nvPr/>
        </p:nvSpPr>
        <p:spPr>
          <a:xfrm>
            <a:off x="1373455" y="4687765"/>
            <a:ext cx="5707174" cy="432434"/>
          </a:xfrm>
          <a:prstGeom prst="rect">
            <a:avLst/>
          </a:prstGeom>
        </p:spPr>
        <p:txBody>
          <a:bodyPr lIns="0" tIns="0" rIns="0" bIns="0" rtlCol="0" anchor="t">
            <a:spAutoFit/>
          </a:bodyPr>
          <a:lstStyle/>
          <a:p>
            <a:pPr algn="l">
              <a:lnSpc>
                <a:spcPts val="3600"/>
              </a:lnSpc>
            </a:pPr>
            <a:r>
              <a:rPr lang="en-US" sz="2400" b="1">
                <a:solidFill>
                  <a:srgbClr val="000000"/>
                </a:solidFill>
                <a:latin typeface="Montserrat Bold"/>
                <a:ea typeface="Montserrat Bold"/>
                <a:cs typeface="Montserrat Bold"/>
                <a:sym typeface="Montserrat Bold"/>
              </a:rPr>
              <a:t>SUPERVISE CUSTOMER SPENDING</a:t>
            </a:r>
          </a:p>
        </p:txBody>
      </p:sp>
      <p:sp>
        <p:nvSpPr>
          <p:cNvPr id="14" name="TextBox 14"/>
          <p:cNvSpPr txBox="1"/>
          <p:nvPr/>
        </p:nvSpPr>
        <p:spPr>
          <a:xfrm>
            <a:off x="1460155" y="5263074"/>
            <a:ext cx="5105744" cy="4833433"/>
          </a:xfrm>
          <a:prstGeom prst="rect">
            <a:avLst/>
          </a:prstGeom>
        </p:spPr>
        <p:txBody>
          <a:bodyPr lIns="0" tIns="0" rIns="0" bIns="0" rtlCol="0" anchor="t">
            <a:spAutoFit/>
          </a:bodyPr>
          <a:lstStyle/>
          <a:p>
            <a:pPr algn="l">
              <a:lnSpc>
                <a:spcPts val="2725"/>
              </a:lnSpc>
            </a:pPr>
            <a:r>
              <a:rPr lang="en-US" sz="1816">
                <a:solidFill>
                  <a:srgbClr val="000000"/>
                </a:solidFill>
                <a:latin typeface="Montserrat"/>
                <a:ea typeface="Montserrat"/>
                <a:cs typeface="Montserrat"/>
                <a:sym typeface="Montserrat"/>
              </a:rPr>
              <a:t>Data pada gambar disamping menunjukan tentang seberapa banyak produk yang berhasil laku di pasaran dengan Menunjukan anka yang spesifik dan Jenis produk yang dijual, Sehingga menjadi alat pemantau untuk mengetahui sifat konsumen</a:t>
            </a:r>
          </a:p>
          <a:p>
            <a:pPr algn="l">
              <a:lnSpc>
                <a:spcPts val="2725"/>
              </a:lnSpc>
            </a:pPr>
            <a:endParaRPr lang="en-US" sz="1816">
              <a:solidFill>
                <a:srgbClr val="000000"/>
              </a:solidFill>
              <a:latin typeface="Montserrat"/>
              <a:ea typeface="Montserrat"/>
              <a:cs typeface="Montserrat"/>
              <a:sym typeface="Montserrat"/>
            </a:endParaRPr>
          </a:p>
          <a:p>
            <a:pPr algn="l">
              <a:lnSpc>
                <a:spcPts val="2725"/>
              </a:lnSpc>
            </a:pPr>
            <a:r>
              <a:rPr lang="en-US" sz="1816">
                <a:solidFill>
                  <a:srgbClr val="000000"/>
                </a:solidFill>
                <a:latin typeface="Montserrat"/>
                <a:ea typeface="Montserrat"/>
                <a:cs typeface="Montserrat"/>
                <a:sym typeface="Montserrat"/>
              </a:rPr>
              <a:t>Pengambaran data tersebut tentu akan sangat membantu dalam mengambil keputusan untuk perusahaan, Karena mereka mendapatkan gambaran tentang kemajuan Produk yang mereka jual selama produk tersebut dipasarkan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910415" y="603186"/>
            <a:ext cx="1496518" cy="149651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gradFill>
                <a:gsLst>
                  <a:gs pos="0">
                    <a:srgbClr val="004AAD">
                      <a:alpha val="100000"/>
                    </a:srgbClr>
                  </a:gs>
                  <a:gs pos="100000">
                    <a:srgbClr val="CB6CE6">
                      <a:alpha val="100000"/>
                    </a:srgbClr>
                  </a:gs>
                </a:gsLst>
                <a:lin ang="0"/>
              </a:gra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31" y="6320610"/>
            <a:ext cx="7092363" cy="4171668"/>
            <a:chOff x="0" y="0"/>
            <a:chExt cx="1867947" cy="1098711"/>
          </a:xfrm>
        </p:grpSpPr>
        <p:sp>
          <p:nvSpPr>
            <p:cNvPr id="6" name="Freeform 6"/>
            <p:cNvSpPr/>
            <p:nvPr/>
          </p:nvSpPr>
          <p:spPr>
            <a:xfrm>
              <a:off x="0" y="0"/>
              <a:ext cx="1867947" cy="1098711"/>
            </a:xfrm>
            <a:custGeom>
              <a:avLst/>
              <a:gdLst/>
              <a:ahLst/>
              <a:cxnLst/>
              <a:rect l="l" t="t" r="r" b="b"/>
              <a:pathLst>
                <a:path w="1867947" h="1098711">
                  <a:moveTo>
                    <a:pt x="0" y="0"/>
                  </a:moveTo>
                  <a:lnTo>
                    <a:pt x="1867947" y="0"/>
                  </a:lnTo>
                  <a:lnTo>
                    <a:pt x="1867947" y="1098711"/>
                  </a:lnTo>
                  <a:lnTo>
                    <a:pt x="0" y="1098711"/>
                  </a:lnTo>
                  <a:close/>
                </a:path>
              </a:pathLst>
            </a:custGeom>
            <a:gradFill rotWithShape="1">
              <a:gsLst>
                <a:gs pos="0">
                  <a:srgbClr val="004AAD">
                    <a:alpha val="100000"/>
                  </a:srgbClr>
                </a:gs>
                <a:gs pos="100000">
                  <a:srgbClr val="CB6CE6">
                    <a:alpha val="100000"/>
                  </a:srgbClr>
                </a:gs>
              </a:gsLst>
              <a:lin ang="0"/>
            </a:gradFill>
          </p:spPr>
        </p:sp>
        <p:sp>
          <p:nvSpPr>
            <p:cNvPr id="7" name="TextBox 7"/>
            <p:cNvSpPr txBox="1"/>
            <p:nvPr/>
          </p:nvSpPr>
          <p:spPr>
            <a:xfrm>
              <a:off x="0" y="-38100"/>
              <a:ext cx="1867947" cy="1136811"/>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942559" y="1028700"/>
            <a:ext cx="1180518" cy="365961"/>
          </a:xfrm>
          <a:custGeom>
            <a:avLst/>
            <a:gdLst/>
            <a:ahLst/>
            <a:cxnLst/>
            <a:rect l="l" t="t" r="r" b="b"/>
            <a:pathLst>
              <a:path w="1180518" h="365961">
                <a:moveTo>
                  <a:pt x="0" y="0"/>
                </a:moveTo>
                <a:lnTo>
                  <a:pt x="1180519" y="0"/>
                </a:lnTo>
                <a:lnTo>
                  <a:pt x="1180519" y="365961"/>
                </a:lnTo>
                <a:lnTo>
                  <a:pt x="0" y="3659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1373455" y="2148261"/>
            <a:ext cx="9071325" cy="1962785"/>
          </a:xfrm>
          <a:prstGeom prst="rect">
            <a:avLst/>
          </a:prstGeom>
        </p:spPr>
        <p:txBody>
          <a:bodyPr lIns="0" tIns="0" rIns="0" bIns="0" rtlCol="0" anchor="t">
            <a:spAutoFit/>
          </a:bodyPr>
          <a:lstStyle/>
          <a:p>
            <a:pPr algn="l">
              <a:lnSpc>
                <a:spcPts val="7419"/>
              </a:lnSpc>
            </a:pPr>
            <a:r>
              <a:rPr lang="en-US" sz="6999" b="1">
                <a:solidFill>
                  <a:srgbClr val="000000"/>
                </a:solidFill>
                <a:latin typeface="Poppins Bold"/>
                <a:ea typeface="Poppins Bold"/>
                <a:cs typeface="Poppins Bold"/>
                <a:sym typeface="Poppins Bold"/>
              </a:rPr>
              <a:t>REGIONAL &amp; CANNEL</a:t>
            </a:r>
          </a:p>
        </p:txBody>
      </p:sp>
      <p:grpSp>
        <p:nvGrpSpPr>
          <p:cNvPr id="10" name="Group 10"/>
          <p:cNvGrpSpPr/>
          <p:nvPr/>
        </p:nvGrpSpPr>
        <p:grpSpPr>
          <a:xfrm>
            <a:off x="1028700" y="2005604"/>
            <a:ext cx="1267494" cy="1267494"/>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4AAD">
                    <a:alpha val="32000"/>
                  </a:srgbClr>
                </a:gs>
                <a:gs pos="100000">
                  <a:srgbClr val="CB6CE6">
                    <a:alpha val="32000"/>
                  </a:srgbClr>
                </a:gs>
              </a:gsLst>
              <a:lin ang="0"/>
            </a:gra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2504705" y="4364361"/>
            <a:ext cx="4439415" cy="2251496"/>
            <a:chOff x="0" y="0"/>
            <a:chExt cx="1169229" cy="592987"/>
          </a:xfrm>
        </p:grpSpPr>
        <p:sp>
          <p:nvSpPr>
            <p:cNvPr id="14" name="Freeform 14"/>
            <p:cNvSpPr/>
            <p:nvPr/>
          </p:nvSpPr>
          <p:spPr>
            <a:xfrm>
              <a:off x="0" y="0"/>
              <a:ext cx="1169229" cy="592987"/>
            </a:xfrm>
            <a:custGeom>
              <a:avLst/>
              <a:gdLst/>
              <a:ahLst/>
              <a:cxnLst/>
              <a:rect l="l" t="t" r="r" b="b"/>
              <a:pathLst>
                <a:path w="1169229" h="592987">
                  <a:moveTo>
                    <a:pt x="36622" y="0"/>
                  </a:moveTo>
                  <a:lnTo>
                    <a:pt x="1132607" y="0"/>
                  </a:lnTo>
                  <a:cubicBezTo>
                    <a:pt x="1142320" y="0"/>
                    <a:pt x="1151634" y="3858"/>
                    <a:pt x="1158502" y="10726"/>
                  </a:cubicBezTo>
                  <a:cubicBezTo>
                    <a:pt x="1165370" y="17594"/>
                    <a:pt x="1169229" y="26909"/>
                    <a:pt x="1169229" y="36622"/>
                  </a:cubicBezTo>
                  <a:lnTo>
                    <a:pt x="1169229" y="556365"/>
                  </a:lnTo>
                  <a:cubicBezTo>
                    <a:pt x="1169229" y="566077"/>
                    <a:pt x="1165370" y="575392"/>
                    <a:pt x="1158502" y="582260"/>
                  </a:cubicBezTo>
                  <a:cubicBezTo>
                    <a:pt x="1151634" y="589128"/>
                    <a:pt x="1142320" y="592987"/>
                    <a:pt x="1132607" y="592987"/>
                  </a:cubicBezTo>
                  <a:lnTo>
                    <a:pt x="36622" y="592987"/>
                  </a:lnTo>
                  <a:cubicBezTo>
                    <a:pt x="26909" y="592987"/>
                    <a:pt x="17594" y="589128"/>
                    <a:pt x="10726" y="582260"/>
                  </a:cubicBezTo>
                  <a:cubicBezTo>
                    <a:pt x="3858" y="575392"/>
                    <a:pt x="0" y="566077"/>
                    <a:pt x="0" y="556365"/>
                  </a:cubicBezTo>
                  <a:lnTo>
                    <a:pt x="0" y="36622"/>
                  </a:lnTo>
                  <a:cubicBezTo>
                    <a:pt x="0" y="26909"/>
                    <a:pt x="3858" y="17594"/>
                    <a:pt x="10726" y="10726"/>
                  </a:cubicBezTo>
                  <a:cubicBezTo>
                    <a:pt x="17594" y="3858"/>
                    <a:pt x="26909" y="0"/>
                    <a:pt x="36622" y="0"/>
                  </a:cubicBezTo>
                  <a:close/>
                </a:path>
              </a:pathLst>
            </a:custGeom>
            <a:gradFill rotWithShape="1">
              <a:gsLst>
                <a:gs pos="0">
                  <a:srgbClr val="004AAD">
                    <a:alpha val="100000"/>
                  </a:srgbClr>
                </a:gs>
                <a:gs pos="100000">
                  <a:srgbClr val="CB6CE6">
                    <a:alpha val="100000"/>
                  </a:srgbClr>
                </a:gs>
              </a:gsLst>
              <a:lin ang="0"/>
            </a:gradFill>
            <a:ln cap="rnd">
              <a:noFill/>
              <a:prstDash val="solid"/>
              <a:round/>
            </a:ln>
          </p:spPr>
        </p:sp>
        <p:sp>
          <p:nvSpPr>
            <p:cNvPr id="15" name="TextBox 15"/>
            <p:cNvSpPr txBox="1"/>
            <p:nvPr/>
          </p:nvSpPr>
          <p:spPr>
            <a:xfrm>
              <a:off x="0" y="0"/>
              <a:ext cx="1169229" cy="592987"/>
            </a:xfrm>
            <a:prstGeom prst="rect">
              <a:avLst/>
            </a:prstGeom>
          </p:spPr>
          <p:txBody>
            <a:bodyPr lIns="50800" tIns="50800" rIns="50800" bIns="50800" rtlCol="0" anchor="ctr"/>
            <a:lstStyle/>
            <a:p>
              <a:pPr algn="ctr">
                <a:lnSpc>
                  <a:spcPts val="2160"/>
                </a:lnSpc>
              </a:pPr>
              <a:endParaRPr/>
            </a:p>
          </p:txBody>
        </p:sp>
      </p:grpSp>
      <p:grpSp>
        <p:nvGrpSpPr>
          <p:cNvPr id="16" name="Group 16"/>
          <p:cNvGrpSpPr/>
          <p:nvPr/>
        </p:nvGrpSpPr>
        <p:grpSpPr>
          <a:xfrm>
            <a:off x="12504705" y="7006804"/>
            <a:ext cx="4439415" cy="2251496"/>
            <a:chOff x="0" y="0"/>
            <a:chExt cx="1169229" cy="592987"/>
          </a:xfrm>
        </p:grpSpPr>
        <p:sp>
          <p:nvSpPr>
            <p:cNvPr id="17" name="Freeform 17"/>
            <p:cNvSpPr/>
            <p:nvPr/>
          </p:nvSpPr>
          <p:spPr>
            <a:xfrm>
              <a:off x="0" y="0"/>
              <a:ext cx="1169229" cy="592987"/>
            </a:xfrm>
            <a:custGeom>
              <a:avLst/>
              <a:gdLst/>
              <a:ahLst/>
              <a:cxnLst/>
              <a:rect l="l" t="t" r="r" b="b"/>
              <a:pathLst>
                <a:path w="1169229" h="592987">
                  <a:moveTo>
                    <a:pt x="36622" y="0"/>
                  </a:moveTo>
                  <a:lnTo>
                    <a:pt x="1132607" y="0"/>
                  </a:lnTo>
                  <a:cubicBezTo>
                    <a:pt x="1142320" y="0"/>
                    <a:pt x="1151634" y="3858"/>
                    <a:pt x="1158502" y="10726"/>
                  </a:cubicBezTo>
                  <a:cubicBezTo>
                    <a:pt x="1165370" y="17594"/>
                    <a:pt x="1169229" y="26909"/>
                    <a:pt x="1169229" y="36622"/>
                  </a:cubicBezTo>
                  <a:lnTo>
                    <a:pt x="1169229" y="556365"/>
                  </a:lnTo>
                  <a:cubicBezTo>
                    <a:pt x="1169229" y="566077"/>
                    <a:pt x="1165370" y="575392"/>
                    <a:pt x="1158502" y="582260"/>
                  </a:cubicBezTo>
                  <a:cubicBezTo>
                    <a:pt x="1151634" y="589128"/>
                    <a:pt x="1142320" y="592987"/>
                    <a:pt x="1132607" y="592987"/>
                  </a:cubicBezTo>
                  <a:lnTo>
                    <a:pt x="36622" y="592987"/>
                  </a:lnTo>
                  <a:cubicBezTo>
                    <a:pt x="26909" y="592987"/>
                    <a:pt x="17594" y="589128"/>
                    <a:pt x="10726" y="582260"/>
                  </a:cubicBezTo>
                  <a:cubicBezTo>
                    <a:pt x="3858" y="575392"/>
                    <a:pt x="0" y="566077"/>
                    <a:pt x="0" y="556365"/>
                  </a:cubicBezTo>
                  <a:lnTo>
                    <a:pt x="0" y="36622"/>
                  </a:lnTo>
                  <a:cubicBezTo>
                    <a:pt x="0" y="26909"/>
                    <a:pt x="3858" y="17594"/>
                    <a:pt x="10726" y="10726"/>
                  </a:cubicBezTo>
                  <a:cubicBezTo>
                    <a:pt x="17594" y="3858"/>
                    <a:pt x="26909" y="0"/>
                    <a:pt x="36622" y="0"/>
                  </a:cubicBezTo>
                  <a:close/>
                </a:path>
              </a:pathLst>
            </a:custGeom>
            <a:gradFill rotWithShape="1">
              <a:gsLst>
                <a:gs pos="0">
                  <a:srgbClr val="5170FF">
                    <a:alpha val="100000"/>
                  </a:srgbClr>
                </a:gs>
                <a:gs pos="100000">
                  <a:srgbClr val="FF66C4">
                    <a:alpha val="100000"/>
                  </a:srgbClr>
                </a:gs>
              </a:gsLst>
              <a:lin ang="5400000"/>
            </a:gradFill>
            <a:ln cap="rnd">
              <a:noFill/>
              <a:prstDash val="solid"/>
              <a:round/>
            </a:ln>
          </p:spPr>
        </p:sp>
        <p:sp>
          <p:nvSpPr>
            <p:cNvPr id="18" name="TextBox 18"/>
            <p:cNvSpPr txBox="1"/>
            <p:nvPr/>
          </p:nvSpPr>
          <p:spPr>
            <a:xfrm>
              <a:off x="0" y="0"/>
              <a:ext cx="1169229" cy="592987"/>
            </a:xfrm>
            <a:prstGeom prst="rect">
              <a:avLst/>
            </a:prstGeom>
          </p:spPr>
          <p:txBody>
            <a:bodyPr lIns="50800" tIns="50800" rIns="50800" bIns="50800" rtlCol="0" anchor="ctr"/>
            <a:lstStyle/>
            <a:p>
              <a:pPr algn="ctr">
                <a:lnSpc>
                  <a:spcPts val="2160"/>
                </a:lnSpc>
              </a:pPr>
              <a:endParaRPr/>
            </a:p>
          </p:txBody>
        </p:sp>
      </p:grpSp>
      <p:grpSp>
        <p:nvGrpSpPr>
          <p:cNvPr id="19" name="Group 19"/>
          <p:cNvGrpSpPr/>
          <p:nvPr/>
        </p:nvGrpSpPr>
        <p:grpSpPr>
          <a:xfrm>
            <a:off x="295263" y="5401789"/>
            <a:ext cx="11227710" cy="2183426"/>
            <a:chOff x="0" y="0"/>
            <a:chExt cx="3121306" cy="606993"/>
          </a:xfrm>
        </p:grpSpPr>
        <p:sp>
          <p:nvSpPr>
            <p:cNvPr id="20" name="Freeform 20"/>
            <p:cNvSpPr/>
            <p:nvPr/>
          </p:nvSpPr>
          <p:spPr>
            <a:xfrm>
              <a:off x="0" y="0"/>
              <a:ext cx="3121306" cy="606993"/>
            </a:xfrm>
            <a:custGeom>
              <a:avLst/>
              <a:gdLst/>
              <a:ahLst/>
              <a:cxnLst/>
              <a:rect l="l" t="t" r="r" b="b"/>
              <a:pathLst>
                <a:path w="3121306" h="606993">
                  <a:moveTo>
                    <a:pt x="0" y="0"/>
                  </a:moveTo>
                  <a:lnTo>
                    <a:pt x="3121306" y="0"/>
                  </a:lnTo>
                  <a:lnTo>
                    <a:pt x="3121306" y="606993"/>
                  </a:lnTo>
                  <a:lnTo>
                    <a:pt x="0" y="606993"/>
                  </a:lnTo>
                  <a:close/>
                </a:path>
              </a:pathLst>
            </a:custGeom>
            <a:blipFill>
              <a:blip r:embed="rId4"/>
              <a:stretch>
                <a:fillRect t="-2357" b="-2357"/>
              </a:stretch>
            </a:blipFill>
          </p:spPr>
        </p:sp>
      </p:grpSp>
      <p:sp>
        <p:nvSpPr>
          <p:cNvPr id="21" name="TextBox 21"/>
          <p:cNvSpPr txBox="1"/>
          <p:nvPr/>
        </p:nvSpPr>
        <p:spPr>
          <a:xfrm>
            <a:off x="15781181" y="1110846"/>
            <a:ext cx="1710741" cy="452623"/>
          </a:xfrm>
          <a:prstGeom prst="rect">
            <a:avLst/>
          </a:prstGeom>
        </p:spPr>
        <p:txBody>
          <a:bodyPr lIns="0" tIns="0" rIns="0" bIns="0" rtlCol="0" anchor="t">
            <a:spAutoFit/>
          </a:bodyPr>
          <a:lstStyle/>
          <a:p>
            <a:pPr algn="ctr">
              <a:lnSpc>
                <a:spcPts val="1820"/>
              </a:lnSpc>
              <a:spcBef>
                <a:spcPct val="0"/>
              </a:spcBef>
            </a:pPr>
            <a:r>
              <a:rPr lang="en-US" sz="1300" b="1">
                <a:solidFill>
                  <a:srgbClr val="000000"/>
                </a:solidFill>
                <a:latin typeface="Montserrat Bold"/>
                <a:ea typeface="Montserrat Bold"/>
                <a:cs typeface="Montserrat Bold"/>
                <a:sym typeface="Montserrat Bold"/>
              </a:rPr>
              <a:t>TEKNOLOGI INFORMASI</a:t>
            </a:r>
          </a:p>
        </p:txBody>
      </p:sp>
      <p:sp>
        <p:nvSpPr>
          <p:cNvPr id="22" name="TextBox 22"/>
          <p:cNvSpPr txBox="1"/>
          <p:nvPr/>
        </p:nvSpPr>
        <p:spPr>
          <a:xfrm>
            <a:off x="12844891" y="5347234"/>
            <a:ext cx="3757970" cy="1123950"/>
          </a:xfrm>
          <a:prstGeom prst="rect">
            <a:avLst/>
          </a:prstGeom>
        </p:spPr>
        <p:txBody>
          <a:bodyPr lIns="0" tIns="0" rIns="0" bIns="0" rtlCol="0" anchor="t">
            <a:spAutoFit/>
          </a:bodyPr>
          <a:lstStyle/>
          <a:p>
            <a:pPr algn="ctr">
              <a:lnSpc>
                <a:spcPts val="3000"/>
              </a:lnSpc>
            </a:pPr>
            <a:r>
              <a:rPr lang="en-US" sz="2000">
                <a:solidFill>
                  <a:srgbClr val="FFFFFF"/>
                </a:solidFill>
                <a:latin typeface="Montserrat"/>
                <a:ea typeface="Montserrat"/>
                <a:cs typeface="Montserrat"/>
                <a:sym typeface="Montserrat"/>
              </a:rPr>
              <a:t>Pengumpulan data yang berasal dari Daerah - daerah tertentu</a:t>
            </a:r>
          </a:p>
        </p:txBody>
      </p:sp>
      <p:sp>
        <p:nvSpPr>
          <p:cNvPr id="23" name="TextBox 23"/>
          <p:cNvSpPr txBox="1"/>
          <p:nvPr/>
        </p:nvSpPr>
        <p:spPr>
          <a:xfrm>
            <a:off x="13252563" y="4725635"/>
            <a:ext cx="2943700" cy="396240"/>
          </a:xfrm>
          <a:prstGeom prst="rect">
            <a:avLst/>
          </a:prstGeom>
        </p:spPr>
        <p:txBody>
          <a:bodyPr lIns="0" tIns="0" rIns="0" bIns="0" rtlCol="0" anchor="t">
            <a:spAutoFit/>
          </a:bodyPr>
          <a:lstStyle/>
          <a:p>
            <a:pPr algn="ctr">
              <a:lnSpc>
                <a:spcPts val="3359"/>
              </a:lnSpc>
            </a:pPr>
            <a:r>
              <a:rPr lang="en-US" sz="2400" b="1">
                <a:solidFill>
                  <a:srgbClr val="FFFFFF"/>
                </a:solidFill>
                <a:latin typeface="Montserrat Bold"/>
                <a:ea typeface="Montserrat Bold"/>
                <a:cs typeface="Montserrat Bold"/>
                <a:sym typeface="Montserrat Bold"/>
              </a:rPr>
              <a:t>REGIONAL</a:t>
            </a:r>
          </a:p>
        </p:txBody>
      </p:sp>
      <p:sp>
        <p:nvSpPr>
          <p:cNvPr id="24" name="TextBox 24"/>
          <p:cNvSpPr txBox="1"/>
          <p:nvPr/>
        </p:nvSpPr>
        <p:spPr>
          <a:xfrm>
            <a:off x="12844891" y="7989677"/>
            <a:ext cx="3757970" cy="742950"/>
          </a:xfrm>
          <a:prstGeom prst="rect">
            <a:avLst/>
          </a:prstGeom>
        </p:spPr>
        <p:txBody>
          <a:bodyPr lIns="0" tIns="0" rIns="0" bIns="0" rtlCol="0" anchor="t">
            <a:spAutoFit/>
          </a:bodyPr>
          <a:lstStyle/>
          <a:p>
            <a:pPr algn="ctr">
              <a:lnSpc>
                <a:spcPts val="3000"/>
              </a:lnSpc>
            </a:pPr>
            <a:r>
              <a:rPr lang="en-US" sz="2000">
                <a:solidFill>
                  <a:srgbClr val="FFFFFF"/>
                </a:solidFill>
                <a:latin typeface="Montserrat"/>
                <a:ea typeface="Montserrat"/>
                <a:cs typeface="Montserrat"/>
                <a:sym typeface="Montserrat"/>
              </a:rPr>
              <a:t>Pengumpulan data dari Horeca dan Retail</a:t>
            </a:r>
          </a:p>
        </p:txBody>
      </p:sp>
      <p:sp>
        <p:nvSpPr>
          <p:cNvPr id="25" name="TextBox 25"/>
          <p:cNvSpPr txBox="1"/>
          <p:nvPr/>
        </p:nvSpPr>
        <p:spPr>
          <a:xfrm>
            <a:off x="13332185" y="7368045"/>
            <a:ext cx="2784455" cy="396240"/>
          </a:xfrm>
          <a:prstGeom prst="rect">
            <a:avLst/>
          </a:prstGeom>
        </p:spPr>
        <p:txBody>
          <a:bodyPr lIns="0" tIns="0" rIns="0" bIns="0" rtlCol="0" anchor="t">
            <a:spAutoFit/>
          </a:bodyPr>
          <a:lstStyle/>
          <a:p>
            <a:pPr algn="ctr">
              <a:lnSpc>
                <a:spcPts val="3359"/>
              </a:lnSpc>
            </a:pPr>
            <a:r>
              <a:rPr lang="en-US" sz="2400" b="1">
                <a:solidFill>
                  <a:srgbClr val="FFFFFF"/>
                </a:solidFill>
                <a:latin typeface="Montserrat Bold"/>
                <a:ea typeface="Montserrat Bold"/>
                <a:cs typeface="Montserrat Bold"/>
                <a:sym typeface="Montserrat Bold"/>
              </a:rPr>
              <a:t>CANNEL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41697" y="473952"/>
            <a:ext cx="1496518" cy="149651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gradFill>
                <a:gsLst>
                  <a:gs pos="0">
                    <a:srgbClr val="004AAD">
                      <a:alpha val="100000"/>
                    </a:srgbClr>
                  </a:gs>
                  <a:gs pos="100000">
                    <a:srgbClr val="CB6CE6">
                      <a:alpha val="100000"/>
                    </a:srgbClr>
                  </a:gs>
                </a:gsLst>
                <a:lin ang="0"/>
              </a:gra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373455" y="2896664"/>
            <a:ext cx="6731823" cy="1029335"/>
          </a:xfrm>
          <a:prstGeom prst="rect">
            <a:avLst/>
          </a:prstGeom>
        </p:spPr>
        <p:txBody>
          <a:bodyPr lIns="0" tIns="0" rIns="0" bIns="0" rtlCol="0" anchor="t">
            <a:spAutoFit/>
          </a:bodyPr>
          <a:lstStyle/>
          <a:p>
            <a:pPr algn="l">
              <a:lnSpc>
                <a:spcPts val="7419"/>
              </a:lnSpc>
            </a:pPr>
            <a:r>
              <a:rPr lang="en-US" sz="6999" b="1">
                <a:solidFill>
                  <a:srgbClr val="000000"/>
                </a:solidFill>
                <a:latin typeface="Poppins Bold"/>
                <a:ea typeface="Poppins Bold"/>
                <a:cs typeface="Poppins Bold"/>
                <a:sym typeface="Poppins Bold"/>
              </a:rPr>
              <a:t>SUMMARY</a:t>
            </a:r>
          </a:p>
        </p:txBody>
      </p:sp>
      <p:grpSp>
        <p:nvGrpSpPr>
          <p:cNvPr id="6" name="Group 6"/>
          <p:cNvGrpSpPr/>
          <p:nvPr/>
        </p:nvGrpSpPr>
        <p:grpSpPr>
          <a:xfrm>
            <a:off x="1028700" y="2754007"/>
            <a:ext cx="1267494" cy="126749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4AAD">
                    <a:alpha val="32000"/>
                  </a:srgbClr>
                </a:gs>
                <a:gs pos="100000">
                  <a:srgbClr val="CB6CE6">
                    <a:alpha val="32000"/>
                  </a:srgbClr>
                </a:gs>
              </a:gsLst>
              <a:lin ang="0"/>
            </a:gra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16078782" y="1010187"/>
            <a:ext cx="1180518" cy="365961"/>
          </a:xfrm>
          <a:custGeom>
            <a:avLst/>
            <a:gdLst/>
            <a:ahLst/>
            <a:cxnLst/>
            <a:rect l="l" t="t" r="r" b="b"/>
            <a:pathLst>
              <a:path w="1180518" h="365961">
                <a:moveTo>
                  <a:pt x="0" y="0"/>
                </a:moveTo>
                <a:lnTo>
                  <a:pt x="1180518" y="0"/>
                </a:lnTo>
                <a:lnTo>
                  <a:pt x="1180518" y="365961"/>
                </a:lnTo>
                <a:lnTo>
                  <a:pt x="0" y="3659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7817385" y="1010187"/>
            <a:ext cx="4651914" cy="4651895"/>
            <a:chOff x="0" y="0"/>
            <a:chExt cx="6350000" cy="6349975"/>
          </a:xfrm>
        </p:grpSpPr>
        <p:sp>
          <p:nvSpPr>
            <p:cNvPr id="11" name="Freeform 11"/>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25046" r="-25046"/>
              </a:stretch>
            </a:blipFill>
          </p:spPr>
        </p:sp>
      </p:grpSp>
      <p:grpSp>
        <p:nvGrpSpPr>
          <p:cNvPr id="12" name="Group 12"/>
          <p:cNvGrpSpPr/>
          <p:nvPr/>
        </p:nvGrpSpPr>
        <p:grpSpPr>
          <a:xfrm>
            <a:off x="12699059" y="2913693"/>
            <a:ext cx="6390236" cy="6390211"/>
            <a:chOff x="0" y="0"/>
            <a:chExt cx="6350000" cy="6349975"/>
          </a:xfrm>
        </p:grpSpPr>
        <p:sp>
          <p:nvSpPr>
            <p:cNvPr id="13" name="Freeform 13"/>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5"/>
              <a:stretch>
                <a:fillRect l="-25046" r="-25046"/>
              </a:stretch>
            </a:blipFill>
          </p:spPr>
        </p:sp>
      </p:grpSp>
      <p:sp>
        <p:nvSpPr>
          <p:cNvPr id="14" name="TextBox 14"/>
          <p:cNvSpPr txBox="1"/>
          <p:nvPr/>
        </p:nvSpPr>
        <p:spPr>
          <a:xfrm>
            <a:off x="712462" y="981612"/>
            <a:ext cx="1710741" cy="452623"/>
          </a:xfrm>
          <a:prstGeom prst="rect">
            <a:avLst/>
          </a:prstGeom>
        </p:spPr>
        <p:txBody>
          <a:bodyPr lIns="0" tIns="0" rIns="0" bIns="0" rtlCol="0" anchor="t">
            <a:spAutoFit/>
          </a:bodyPr>
          <a:lstStyle/>
          <a:p>
            <a:pPr algn="ctr">
              <a:lnSpc>
                <a:spcPts val="1820"/>
              </a:lnSpc>
              <a:spcBef>
                <a:spcPct val="0"/>
              </a:spcBef>
            </a:pPr>
            <a:r>
              <a:rPr lang="en-US" sz="1300" b="1">
                <a:solidFill>
                  <a:srgbClr val="000000"/>
                </a:solidFill>
                <a:latin typeface="Montserrat Bold"/>
                <a:ea typeface="Montserrat Bold"/>
                <a:cs typeface="Montserrat Bold"/>
                <a:sym typeface="Montserrat Bold"/>
              </a:rPr>
              <a:t>TEKNOLOGI INFORMASI</a:t>
            </a:r>
          </a:p>
        </p:txBody>
      </p:sp>
      <p:sp>
        <p:nvSpPr>
          <p:cNvPr id="15" name="TextBox 15"/>
          <p:cNvSpPr txBox="1"/>
          <p:nvPr/>
        </p:nvSpPr>
        <p:spPr>
          <a:xfrm>
            <a:off x="712462" y="6812873"/>
            <a:ext cx="7765764" cy="2647949"/>
          </a:xfrm>
          <a:prstGeom prst="rect">
            <a:avLst/>
          </a:prstGeom>
        </p:spPr>
        <p:txBody>
          <a:bodyPr lIns="0" tIns="0" rIns="0" bIns="0" rtlCol="0" anchor="t">
            <a:spAutoFit/>
          </a:bodyPr>
          <a:lstStyle/>
          <a:p>
            <a:pPr algn="l">
              <a:lnSpc>
                <a:spcPts val="3000"/>
              </a:lnSpc>
            </a:pPr>
            <a:r>
              <a:rPr lang="en-US" sz="2000">
                <a:solidFill>
                  <a:srgbClr val="000000"/>
                </a:solidFill>
                <a:latin typeface="Montserrat"/>
                <a:ea typeface="Montserrat"/>
                <a:cs typeface="Montserrat"/>
                <a:sym typeface="Montserrat"/>
              </a:rPr>
              <a:t>Produk yang direkomendasikan adalah “ Fresh “ yang memiliki jumblah 5.280.131 cenderung lebih tinggi disbanding dengan produk lainnya, Untuk mempertahankan Jumblah pejualan yang tinggi dan menambah volume penjualan Perusahaan harus terus memasarkan Produk dengan strategi yang berbeda untuk mengikuti tren masa mendatang. </a:t>
            </a:r>
          </a:p>
        </p:txBody>
      </p:sp>
      <p:sp>
        <p:nvSpPr>
          <p:cNvPr id="16" name="TextBox 16"/>
          <p:cNvSpPr txBox="1"/>
          <p:nvPr/>
        </p:nvSpPr>
        <p:spPr>
          <a:xfrm>
            <a:off x="712462" y="4309533"/>
            <a:ext cx="7765764" cy="2266949"/>
          </a:xfrm>
          <a:prstGeom prst="rect">
            <a:avLst/>
          </a:prstGeom>
        </p:spPr>
        <p:txBody>
          <a:bodyPr lIns="0" tIns="0" rIns="0" bIns="0" rtlCol="0" anchor="t">
            <a:spAutoFit/>
          </a:bodyPr>
          <a:lstStyle/>
          <a:p>
            <a:pPr algn="l">
              <a:lnSpc>
                <a:spcPts val="3000"/>
              </a:lnSpc>
            </a:pPr>
            <a:r>
              <a:rPr lang="en-US" sz="2000">
                <a:solidFill>
                  <a:srgbClr val="000000"/>
                </a:solidFill>
                <a:latin typeface="Montserrat"/>
                <a:ea typeface="Montserrat"/>
                <a:cs typeface="Montserrat"/>
                <a:sym typeface="Montserrat"/>
              </a:rPr>
              <a:t>Pengelolaan data memiliki peran penting untuk perusahaan dalam memetakan Keputusan yang akan diambil  Terkhusus nya dalam penjualan, Pengelolaan data tidak hanya berperan dalam memprediksi gerakan di masa depan tetapi juga memiliki Kontribusi dalam pengelolaan sumber daya untuk perusahaan.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14350" y="0"/>
            <a:ext cx="7092363" cy="10287000"/>
            <a:chOff x="0" y="0"/>
            <a:chExt cx="812800" cy="1178912"/>
          </a:xfrm>
        </p:grpSpPr>
        <p:sp>
          <p:nvSpPr>
            <p:cNvPr id="3" name="Freeform 3"/>
            <p:cNvSpPr/>
            <p:nvPr/>
          </p:nvSpPr>
          <p:spPr>
            <a:xfrm>
              <a:off x="0" y="0"/>
              <a:ext cx="812800" cy="1178912"/>
            </a:xfrm>
            <a:custGeom>
              <a:avLst/>
              <a:gdLst/>
              <a:ahLst/>
              <a:cxnLst/>
              <a:rect l="l" t="t" r="r" b="b"/>
              <a:pathLst>
                <a:path w="812800" h="1178912">
                  <a:moveTo>
                    <a:pt x="0" y="0"/>
                  </a:moveTo>
                  <a:lnTo>
                    <a:pt x="812800" y="0"/>
                  </a:lnTo>
                  <a:lnTo>
                    <a:pt x="812800" y="1178912"/>
                  </a:lnTo>
                  <a:lnTo>
                    <a:pt x="0" y="1178912"/>
                  </a:lnTo>
                  <a:close/>
                </a:path>
              </a:pathLst>
            </a:custGeom>
            <a:gradFill rotWithShape="1">
              <a:gsLst>
                <a:gs pos="0">
                  <a:srgbClr val="004AAD">
                    <a:alpha val="100000"/>
                  </a:srgbClr>
                </a:gs>
                <a:gs pos="100000">
                  <a:srgbClr val="CB6CE6">
                    <a:alpha val="100000"/>
                  </a:srgbClr>
                </a:gs>
              </a:gsLst>
              <a:lin ang="0"/>
            </a:gradFill>
          </p:spPr>
        </p:sp>
        <p:sp>
          <p:nvSpPr>
            <p:cNvPr id="4" name="TextBox 4"/>
            <p:cNvSpPr txBox="1"/>
            <p:nvPr/>
          </p:nvSpPr>
          <p:spPr>
            <a:xfrm>
              <a:off x="0" y="-38100"/>
              <a:ext cx="812800" cy="1217012"/>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235475" y="1283046"/>
            <a:ext cx="7624210" cy="7879400"/>
            <a:chOff x="0" y="0"/>
            <a:chExt cx="6362700" cy="6575666"/>
          </a:xfrm>
        </p:grpSpPr>
        <p:sp>
          <p:nvSpPr>
            <p:cNvPr id="6" name="Freeform 6"/>
            <p:cNvSpPr/>
            <p:nvPr/>
          </p:nvSpPr>
          <p:spPr>
            <a:xfrm>
              <a:off x="6350" y="6350"/>
              <a:ext cx="6350013" cy="6562979"/>
            </a:xfrm>
            <a:custGeom>
              <a:avLst/>
              <a:gdLst/>
              <a:ahLst/>
              <a:cxnLst/>
              <a:rect l="l" t="t" r="r" b="b"/>
              <a:pathLst>
                <a:path w="6350013" h="6562979">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3" y="484594"/>
                    <a:pt x="6350013" y="1082383"/>
                  </a:cubicBezTo>
                  <a:lnTo>
                    <a:pt x="6350013" y="5480583"/>
                  </a:lnTo>
                  <a:close/>
                </a:path>
              </a:pathLst>
            </a:custGeom>
            <a:blipFill>
              <a:blip r:embed="rId2"/>
              <a:stretch>
                <a:fillRect l="-27563" r="-27563"/>
              </a:stretch>
            </a:blipFill>
          </p:spPr>
        </p:sp>
      </p:grpSp>
      <p:sp>
        <p:nvSpPr>
          <p:cNvPr id="7" name="TextBox 7"/>
          <p:cNvSpPr txBox="1"/>
          <p:nvPr/>
        </p:nvSpPr>
        <p:spPr>
          <a:xfrm>
            <a:off x="10264161" y="2834747"/>
            <a:ext cx="6995139" cy="3305797"/>
          </a:xfrm>
          <a:prstGeom prst="rect">
            <a:avLst/>
          </a:prstGeom>
        </p:spPr>
        <p:txBody>
          <a:bodyPr lIns="0" tIns="0" rIns="0" bIns="0" rtlCol="0" anchor="t">
            <a:spAutoFit/>
          </a:bodyPr>
          <a:lstStyle/>
          <a:p>
            <a:pPr algn="l">
              <a:lnSpc>
                <a:spcPts val="12495"/>
              </a:lnSpc>
            </a:pPr>
            <a:r>
              <a:rPr lang="en-US" sz="11787" b="1">
                <a:solidFill>
                  <a:srgbClr val="000000"/>
                </a:solidFill>
                <a:latin typeface="Poppins Bold"/>
                <a:ea typeface="Poppins Bold"/>
                <a:cs typeface="Poppins Bold"/>
                <a:sym typeface="Poppins Bold"/>
              </a:rPr>
              <a:t>THANK YOU!</a:t>
            </a:r>
          </a:p>
        </p:txBody>
      </p:sp>
      <p:grpSp>
        <p:nvGrpSpPr>
          <p:cNvPr id="8" name="Group 8"/>
          <p:cNvGrpSpPr/>
          <p:nvPr/>
        </p:nvGrpSpPr>
        <p:grpSpPr>
          <a:xfrm>
            <a:off x="9738478" y="2834260"/>
            <a:ext cx="1629350" cy="162935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4AAD">
                    <a:alpha val="32000"/>
                  </a:srgbClr>
                </a:gs>
                <a:gs pos="100000">
                  <a:srgbClr val="CB6CE6">
                    <a:alpha val="32000"/>
                  </a:srgbClr>
                </a:gs>
              </a:gsLst>
              <a:lin ang="0"/>
            </a:gra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16078782" y="1010187"/>
            <a:ext cx="1180518" cy="365961"/>
          </a:xfrm>
          <a:custGeom>
            <a:avLst/>
            <a:gdLst/>
            <a:ahLst/>
            <a:cxnLst/>
            <a:rect l="l" t="t" r="r" b="b"/>
            <a:pathLst>
              <a:path w="1180518" h="365961">
                <a:moveTo>
                  <a:pt x="0" y="0"/>
                </a:moveTo>
                <a:lnTo>
                  <a:pt x="1180518" y="0"/>
                </a:lnTo>
                <a:lnTo>
                  <a:pt x="1180518" y="365961"/>
                </a:lnTo>
                <a:lnTo>
                  <a:pt x="0" y="36596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2" name="Group 12"/>
          <p:cNvGrpSpPr/>
          <p:nvPr/>
        </p:nvGrpSpPr>
        <p:grpSpPr>
          <a:xfrm>
            <a:off x="9955314" y="6140098"/>
            <a:ext cx="7097251" cy="3542064"/>
            <a:chOff x="0" y="0"/>
            <a:chExt cx="1869235" cy="932889"/>
          </a:xfrm>
        </p:grpSpPr>
        <p:sp>
          <p:nvSpPr>
            <p:cNvPr id="13" name="Freeform 13"/>
            <p:cNvSpPr/>
            <p:nvPr/>
          </p:nvSpPr>
          <p:spPr>
            <a:xfrm>
              <a:off x="0" y="0"/>
              <a:ext cx="1869235" cy="932889"/>
            </a:xfrm>
            <a:custGeom>
              <a:avLst/>
              <a:gdLst/>
              <a:ahLst/>
              <a:cxnLst/>
              <a:rect l="l" t="t" r="r" b="b"/>
              <a:pathLst>
                <a:path w="1869235" h="932889">
                  <a:moveTo>
                    <a:pt x="55633" y="0"/>
                  </a:moveTo>
                  <a:lnTo>
                    <a:pt x="1813602" y="0"/>
                  </a:lnTo>
                  <a:cubicBezTo>
                    <a:pt x="1828357" y="0"/>
                    <a:pt x="1842507" y="5861"/>
                    <a:pt x="1852941" y="16294"/>
                  </a:cubicBezTo>
                  <a:cubicBezTo>
                    <a:pt x="1863374" y="26728"/>
                    <a:pt x="1869235" y="40878"/>
                    <a:pt x="1869235" y="55633"/>
                  </a:cubicBezTo>
                  <a:lnTo>
                    <a:pt x="1869235" y="877257"/>
                  </a:lnTo>
                  <a:cubicBezTo>
                    <a:pt x="1869235" y="907982"/>
                    <a:pt x="1844327" y="932889"/>
                    <a:pt x="1813602" y="932889"/>
                  </a:cubicBezTo>
                  <a:lnTo>
                    <a:pt x="55633" y="932889"/>
                  </a:lnTo>
                  <a:cubicBezTo>
                    <a:pt x="40878" y="932889"/>
                    <a:pt x="26728" y="927028"/>
                    <a:pt x="16294" y="916595"/>
                  </a:cubicBezTo>
                  <a:cubicBezTo>
                    <a:pt x="5861" y="906162"/>
                    <a:pt x="0" y="892012"/>
                    <a:pt x="0" y="877257"/>
                  </a:cubicBezTo>
                  <a:lnTo>
                    <a:pt x="0" y="55633"/>
                  </a:lnTo>
                  <a:cubicBezTo>
                    <a:pt x="0" y="40878"/>
                    <a:pt x="5861" y="26728"/>
                    <a:pt x="16294" y="16294"/>
                  </a:cubicBezTo>
                  <a:cubicBezTo>
                    <a:pt x="26728" y="5861"/>
                    <a:pt x="40878" y="0"/>
                    <a:pt x="55633" y="0"/>
                  </a:cubicBezTo>
                  <a:close/>
                </a:path>
              </a:pathLst>
            </a:custGeom>
            <a:solidFill>
              <a:srgbClr val="000000">
                <a:alpha val="0"/>
              </a:srgbClr>
            </a:solidFill>
            <a:ln w="38100" cap="rnd">
              <a:gradFill>
                <a:gsLst>
                  <a:gs pos="0">
                    <a:srgbClr val="004AAD">
                      <a:alpha val="100000"/>
                    </a:srgbClr>
                  </a:gs>
                  <a:gs pos="100000">
                    <a:srgbClr val="CB6CE6">
                      <a:alpha val="100000"/>
                    </a:srgbClr>
                  </a:gs>
                </a:gsLst>
                <a:lin ang="0"/>
              </a:gradFill>
              <a:prstDash val="solid"/>
              <a:round/>
            </a:ln>
          </p:spPr>
        </p:sp>
        <p:sp>
          <p:nvSpPr>
            <p:cNvPr id="14" name="TextBox 14"/>
            <p:cNvSpPr txBox="1"/>
            <p:nvPr/>
          </p:nvSpPr>
          <p:spPr>
            <a:xfrm>
              <a:off x="0" y="-38100"/>
              <a:ext cx="1869235" cy="970989"/>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10215938" y="6670754"/>
            <a:ext cx="6576003" cy="1400175"/>
          </a:xfrm>
          <a:prstGeom prst="rect">
            <a:avLst/>
          </a:prstGeom>
        </p:spPr>
        <p:txBody>
          <a:bodyPr lIns="0" tIns="0" rIns="0" bIns="0" rtlCol="0" anchor="t">
            <a:spAutoFit/>
          </a:bodyPr>
          <a:lstStyle/>
          <a:p>
            <a:pPr algn="ctr">
              <a:lnSpc>
                <a:spcPts val="3824"/>
              </a:lnSpc>
            </a:pPr>
            <a:r>
              <a:rPr lang="en-US" sz="2499" b="1" spc="117">
                <a:solidFill>
                  <a:srgbClr val="000000"/>
                </a:solidFill>
                <a:latin typeface="Montserrat Bold"/>
                <a:ea typeface="Montserrat Bold"/>
                <a:cs typeface="Montserrat Bold"/>
                <a:sym typeface="Montserrat Bold"/>
              </a:rPr>
              <a:t>BY : FAHRIANSYAH ILHAM SOBARI</a:t>
            </a:r>
          </a:p>
          <a:p>
            <a:pPr algn="l">
              <a:lnSpc>
                <a:spcPts val="3824"/>
              </a:lnSpc>
            </a:pPr>
            <a:r>
              <a:rPr lang="en-US" sz="2499" b="1" spc="117">
                <a:solidFill>
                  <a:srgbClr val="000000"/>
                </a:solidFill>
                <a:latin typeface="Montserrat Bold"/>
                <a:ea typeface="Montserrat Bold"/>
                <a:cs typeface="Montserrat Bold"/>
                <a:sym typeface="Montserrat Bold"/>
              </a:rPr>
              <a:t>NIM: 1242002020</a:t>
            </a:r>
          </a:p>
          <a:p>
            <a:pPr algn="l">
              <a:lnSpc>
                <a:spcPts val="3824"/>
              </a:lnSpc>
            </a:pPr>
            <a:r>
              <a:rPr lang="en-US" sz="2499" b="1" spc="117">
                <a:solidFill>
                  <a:srgbClr val="000000"/>
                </a:solidFill>
                <a:latin typeface="Montserrat Bold"/>
                <a:ea typeface="Montserrat Bold"/>
                <a:cs typeface="Montserrat Bold"/>
                <a:sym typeface="Montserrat Bold"/>
              </a:rPr>
              <a:t>SIF: 12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317</Words>
  <Application>Microsoft Office PowerPoint</Application>
  <PresentationFormat>Custom</PresentationFormat>
  <Paragraphs>38</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Poppins Bold</vt:lpstr>
      <vt:lpstr>Montserrat</vt:lpstr>
      <vt:lpstr>Montserrat Bold</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teknologi informasi dan komunikasi</dc:title>
  <cp:lastModifiedBy>Omni Sta</cp:lastModifiedBy>
  <cp:revision>2</cp:revision>
  <dcterms:created xsi:type="dcterms:W3CDTF">2006-08-16T00:00:00Z</dcterms:created>
  <dcterms:modified xsi:type="dcterms:W3CDTF">2024-12-19T15:52:59Z</dcterms:modified>
  <dc:identifier>DAGZuVs-X94</dc:identifier>
</cp:coreProperties>
</file>

<file path=docProps/thumbnail.jpeg>
</file>